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87"/>
  </p:normalViewPr>
  <p:slideViewPr>
    <p:cSldViewPr snapToGrid="0">
      <p:cViewPr varScale="1">
        <p:scale>
          <a:sx n="112" d="100"/>
          <a:sy n="112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B1754-6EF8-4D5F-9653-80F26D475C1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132B657-7ECE-4C54-A7C6-51882039E6FD}">
      <dgm:prSet/>
      <dgm:spPr/>
      <dgm:t>
        <a:bodyPr/>
        <a:lstStyle/>
        <a:p>
          <a:r>
            <a:rPr lang="en-US"/>
            <a:t>Image classification models can help in real-time decision making for </a:t>
          </a:r>
          <a:r>
            <a:rPr lang="en-US" b="1"/>
            <a:t>autonomous driving</a:t>
          </a:r>
          <a:r>
            <a:rPr lang="en-US"/>
            <a:t> by identifying and classifying road signs and obstacles.</a:t>
          </a:r>
        </a:p>
      </dgm:t>
    </dgm:pt>
    <dgm:pt modelId="{906954B2-CA5E-455E-8302-C4C180512814}" type="parTrans" cxnId="{C97A2952-B507-4630-B62B-C206A4E000AE}">
      <dgm:prSet/>
      <dgm:spPr/>
      <dgm:t>
        <a:bodyPr/>
        <a:lstStyle/>
        <a:p>
          <a:endParaRPr lang="en-US"/>
        </a:p>
      </dgm:t>
    </dgm:pt>
    <dgm:pt modelId="{DAF20637-69C3-43F1-95E7-AC8566EDE542}" type="sibTrans" cxnId="{C97A2952-B507-4630-B62B-C206A4E000AE}">
      <dgm:prSet/>
      <dgm:spPr/>
      <dgm:t>
        <a:bodyPr/>
        <a:lstStyle/>
        <a:p>
          <a:endParaRPr lang="en-US"/>
        </a:p>
      </dgm:t>
    </dgm:pt>
    <dgm:pt modelId="{14596A32-0967-41D6-AAE0-D5731D8E93F2}">
      <dgm:prSet/>
      <dgm:spPr/>
      <dgm:t>
        <a:bodyPr/>
        <a:lstStyle/>
        <a:p>
          <a:r>
            <a:rPr lang="en-US"/>
            <a:t>They can help diagnose health conditions by using </a:t>
          </a:r>
          <a:r>
            <a:rPr lang="en-US" b="1"/>
            <a:t>medical imaging</a:t>
          </a:r>
          <a:r>
            <a:rPr lang="en-US"/>
            <a:t> to classify tumors, fractures and infections.</a:t>
          </a:r>
        </a:p>
      </dgm:t>
    </dgm:pt>
    <dgm:pt modelId="{C86C93F5-B9F7-446F-BD94-6840B6FF7489}" type="parTrans" cxnId="{95831E00-D8D5-4535-A570-9DDCE35DDC10}">
      <dgm:prSet/>
      <dgm:spPr/>
      <dgm:t>
        <a:bodyPr/>
        <a:lstStyle/>
        <a:p>
          <a:endParaRPr lang="en-US"/>
        </a:p>
      </dgm:t>
    </dgm:pt>
    <dgm:pt modelId="{0F105BD2-7D89-47CC-B20F-7733CAAA5B63}" type="sibTrans" cxnId="{95831E00-D8D5-4535-A570-9DDCE35DDC10}">
      <dgm:prSet/>
      <dgm:spPr/>
      <dgm:t>
        <a:bodyPr/>
        <a:lstStyle/>
        <a:p>
          <a:endParaRPr lang="en-US"/>
        </a:p>
      </dgm:t>
    </dgm:pt>
    <dgm:pt modelId="{8DBB70EB-E4BC-4C0C-A0AA-636DBFA89AAF}">
      <dgm:prSet/>
      <dgm:spPr/>
      <dgm:t>
        <a:bodyPr/>
        <a:lstStyle/>
        <a:p>
          <a:r>
            <a:rPr lang="en-US"/>
            <a:t>They can also help to identify and classify unusual activity or unauthorized access in </a:t>
          </a:r>
          <a:r>
            <a:rPr lang="en-US" b="1"/>
            <a:t>video surveillance</a:t>
          </a:r>
          <a:r>
            <a:rPr lang="en-US"/>
            <a:t>.</a:t>
          </a:r>
        </a:p>
      </dgm:t>
    </dgm:pt>
    <dgm:pt modelId="{9835E7E0-D623-4CA4-9178-7AAC14B029FF}" type="parTrans" cxnId="{29C941BE-20F1-4C8F-9A44-654364444278}">
      <dgm:prSet/>
      <dgm:spPr/>
      <dgm:t>
        <a:bodyPr/>
        <a:lstStyle/>
        <a:p>
          <a:endParaRPr lang="en-US"/>
        </a:p>
      </dgm:t>
    </dgm:pt>
    <dgm:pt modelId="{A37AA14B-79F2-42D0-B0AA-F0556D8DF383}" type="sibTrans" cxnId="{29C941BE-20F1-4C8F-9A44-654364444278}">
      <dgm:prSet/>
      <dgm:spPr/>
      <dgm:t>
        <a:bodyPr/>
        <a:lstStyle/>
        <a:p>
          <a:endParaRPr lang="en-US"/>
        </a:p>
      </dgm:t>
    </dgm:pt>
    <dgm:pt modelId="{DE1569D8-B024-4E56-ADCD-43BFAD98ED62}">
      <dgm:prSet/>
      <dgm:spPr/>
      <dgm:t>
        <a:bodyPr/>
        <a:lstStyle/>
        <a:p>
          <a:r>
            <a:rPr lang="en-US"/>
            <a:t>These models can help identify, classify and interpret images of labels for </a:t>
          </a:r>
          <a:r>
            <a:rPr lang="en-US" b="1"/>
            <a:t>automatic tracking</a:t>
          </a:r>
          <a:r>
            <a:rPr lang="en-US"/>
            <a:t>.</a:t>
          </a:r>
        </a:p>
      </dgm:t>
    </dgm:pt>
    <dgm:pt modelId="{D76D5A93-0D27-4C33-A81B-B161DBE12B08}" type="parTrans" cxnId="{6C7A8570-B2AE-4746-8F03-75D4AC5533CC}">
      <dgm:prSet/>
      <dgm:spPr/>
      <dgm:t>
        <a:bodyPr/>
        <a:lstStyle/>
        <a:p>
          <a:endParaRPr lang="en-US"/>
        </a:p>
      </dgm:t>
    </dgm:pt>
    <dgm:pt modelId="{A6892140-092E-4866-A739-A750AF5D0150}" type="sibTrans" cxnId="{6C7A8570-B2AE-4746-8F03-75D4AC5533CC}">
      <dgm:prSet/>
      <dgm:spPr/>
      <dgm:t>
        <a:bodyPr/>
        <a:lstStyle/>
        <a:p>
          <a:endParaRPr lang="en-US"/>
        </a:p>
      </dgm:t>
    </dgm:pt>
    <dgm:pt modelId="{DC9719B8-45E9-4390-A8AB-5A9C33C149B0}">
      <dgm:prSet/>
      <dgm:spPr/>
      <dgm:t>
        <a:bodyPr/>
        <a:lstStyle/>
        <a:p>
          <a:r>
            <a:rPr lang="en-US"/>
            <a:t>They can help manufacturing companies to detect defects, anomalies, or inconsistencies in products during </a:t>
          </a:r>
          <a:r>
            <a:rPr lang="en-US" b="1"/>
            <a:t>quality control</a:t>
          </a:r>
          <a:r>
            <a:rPr lang="en-US"/>
            <a:t>.</a:t>
          </a:r>
        </a:p>
      </dgm:t>
    </dgm:pt>
    <dgm:pt modelId="{B3511A3B-6F1C-498B-A15A-615E3045961C}" type="parTrans" cxnId="{E4042270-B70F-4521-8E65-23C78FDA2A9B}">
      <dgm:prSet/>
      <dgm:spPr/>
      <dgm:t>
        <a:bodyPr/>
        <a:lstStyle/>
        <a:p>
          <a:endParaRPr lang="en-US"/>
        </a:p>
      </dgm:t>
    </dgm:pt>
    <dgm:pt modelId="{3197FCD5-442B-464E-B6C6-EF333DA3A5E3}" type="sibTrans" cxnId="{E4042270-B70F-4521-8E65-23C78FDA2A9B}">
      <dgm:prSet/>
      <dgm:spPr/>
      <dgm:t>
        <a:bodyPr/>
        <a:lstStyle/>
        <a:p>
          <a:endParaRPr lang="en-US"/>
        </a:p>
      </dgm:t>
    </dgm:pt>
    <dgm:pt modelId="{1E9EB4F4-EAF2-4F5E-8644-0AD67B02A398}" type="pres">
      <dgm:prSet presAssocID="{C5DB1754-6EF8-4D5F-9653-80F26D475C15}" presName="root" presStyleCnt="0">
        <dgm:presLayoutVars>
          <dgm:dir/>
          <dgm:resizeHandles val="exact"/>
        </dgm:presLayoutVars>
      </dgm:prSet>
      <dgm:spPr/>
    </dgm:pt>
    <dgm:pt modelId="{104D9013-3E90-4CBD-9E3C-D774C2FFE9DE}" type="pres">
      <dgm:prSet presAssocID="{7132B657-7ECE-4C54-A7C6-51882039E6FD}" presName="compNode" presStyleCnt="0"/>
      <dgm:spPr/>
    </dgm:pt>
    <dgm:pt modelId="{34C0E587-133D-4F67-B858-0596205D8314}" type="pres">
      <dgm:prSet presAssocID="{7132B657-7ECE-4C54-A7C6-51882039E6F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FDE9A44-4AF9-4B94-974E-0EACEF86CCE8}" type="pres">
      <dgm:prSet presAssocID="{7132B657-7ECE-4C54-A7C6-51882039E6FD}" presName="spaceRect" presStyleCnt="0"/>
      <dgm:spPr/>
    </dgm:pt>
    <dgm:pt modelId="{CFF1D6C5-B9A0-4AB9-BC32-B0349993C75F}" type="pres">
      <dgm:prSet presAssocID="{7132B657-7ECE-4C54-A7C6-51882039E6FD}" presName="textRect" presStyleLbl="revTx" presStyleIdx="0" presStyleCnt="5">
        <dgm:presLayoutVars>
          <dgm:chMax val="1"/>
          <dgm:chPref val="1"/>
        </dgm:presLayoutVars>
      </dgm:prSet>
      <dgm:spPr/>
    </dgm:pt>
    <dgm:pt modelId="{36551F48-ED85-4A33-BAF0-FB8324474C18}" type="pres">
      <dgm:prSet presAssocID="{DAF20637-69C3-43F1-95E7-AC8566EDE542}" presName="sibTrans" presStyleCnt="0"/>
      <dgm:spPr/>
    </dgm:pt>
    <dgm:pt modelId="{B8082CAC-9FEE-4197-B652-31720EAEEBE9}" type="pres">
      <dgm:prSet presAssocID="{14596A32-0967-41D6-AAE0-D5731D8E93F2}" presName="compNode" presStyleCnt="0"/>
      <dgm:spPr/>
    </dgm:pt>
    <dgm:pt modelId="{91F7BF68-6DE1-4F28-B260-08F61826134E}" type="pres">
      <dgm:prSet presAssocID="{14596A32-0967-41D6-AAE0-D5731D8E93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A06473CB-E177-457F-859E-CF5B7C563ED2}" type="pres">
      <dgm:prSet presAssocID="{14596A32-0967-41D6-AAE0-D5731D8E93F2}" presName="spaceRect" presStyleCnt="0"/>
      <dgm:spPr/>
    </dgm:pt>
    <dgm:pt modelId="{99F66A0F-4CD3-4E7E-9E94-F428256D5FBE}" type="pres">
      <dgm:prSet presAssocID="{14596A32-0967-41D6-AAE0-D5731D8E93F2}" presName="textRect" presStyleLbl="revTx" presStyleIdx="1" presStyleCnt="5">
        <dgm:presLayoutVars>
          <dgm:chMax val="1"/>
          <dgm:chPref val="1"/>
        </dgm:presLayoutVars>
      </dgm:prSet>
      <dgm:spPr/>
    </dgm:pt>
    <dgm:pt modelId="{A4172CD7-DBC3-444E-9F00-DF0DD5B2CB21}" type="pres">
      <dgm:prSet presAssocID="{0F105BD2-7D89-47CC-B20F-7733CAAA5B63}" presName="sibTrans" presStyleCnt="0"/>
      <dgm:spPr/>
    </dgm:pt>
    <dgm:pt modelId="{1F070DCF-61EC-4CFC-B548-058DE95FF247}" type="pres">
      <dgm:prSet presAssocID="{8DBB70EB-E4BC-4C0C-A0AA-636DBFA89AAF}" presName="compNode" presStyleCnt="0"/>
      <dgm:spPr/>
    </dgm:pt>
    <dgm:pt modelId="{7D603CEC-F272-4765-8479-CF868B65D911}" type="pres">
      <dgm:prSet presAssocID="{8DBB70EB-E4BC-4C0C-A0AA-636DBFA89A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B03826BF-0DED-464C-B8FB-6A1ECC22EC8D}" type="pres">
      <dgm:prSet presAssocID="{8DBB70EB-E4BC-4C0C-A0AA-636DBFA89AAF}" presName="spaceRect" presStyleCnt="0"/>
      <dgm:spPr/>
    </dgm:pt>
    <dgm:pt modelId="{EFA292CD-408D-4073-B5EA-258269221E6A}" type="pres">
      <dgm:prSet presAssocID="{8DBB70EB-E4BC-4C0C-A0AA-636DBFA89AAF}" presName="textRect" presStyleLbl="revTx" presStyleIdx="2" presStyleCnt="5">
        <dgm:presLayoutVars>
          <dgm:chMax val="1"/>
          <dgm:chPref val="1"/>
        </dgm:presLayoutVars>
      </dgm:prSet>
      <dgm:spPr/>
    </dgm:pt>
    <dgm:pt modelId="{AB65915D-E98E-4469-9501-8E9D9B44BC61}" type="pres">
      <dgm:prSet presAssocID="{A37AA14B-79F2-42D0-B0AA-F0556D8DF383}" presName="sibTrans" presStyleCnt="0"/>
      <dgm:spPr/>
    </dgm:pt>
    <dgm:pt modelId="{0C7E9DBA-752D-4322-B08D-5B92145C9E54}" type="pres">
      <dgm:prSet presAssocID="{DE1569D8-B024-4E56-ADCD-43BFAD98ED62}" presName="compNode" presStyleCnt="0"/>
      <dgm:spPr/>
    </dgm:pt>
    <dgm:pt modelId="{5AC19FCC-AFF3-4491-B94D-DFCB0BCB309E}" type="pres">
      <dgm:prSet presAssocID="{DE1569D8-B024-4E56-ADCD-43BFAD98ED6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C741AF50-CCEF-48C7-A7F6-7B492A944302}" type="pres">
      <dgm:prSet presAssocID="{DE1569D8-B024-4E56-ADCD-43BFAD98ED62}" presName="spaceRect" presStyleCnt="0"/>
      <dgm:spPr/>
    </dgm:pt>
    <dgm:pt modelId="{40ABDE14-7B4A-4D4D-BB90-1643ECAD4373}" type="pres">
      <dgm:prSet presAssocID="{DE1569D8-B024-4E56-ADCD-43BFAD98ED62}" presName="textRect" presStyleLbl="revTx" presStyleIdx="3" presStyleCnt="5">
        <dgm:presLayoutVars>
          <dgm:chMax val="1"/>
          <dgm:chPref val="1"/>
        </dgm:presLayoutVars>
      </dgm:prSet>
      <dgm:spPr/>
    </dgm:pt>
    <dgm:pt modelId="{5E79B642-90AD-4925-A437-7B5F909A6E41}" type="pres">
      <dgm:prSet presAssocID="{A6892140-092E-4866-A739-A750AF5D0150}" presName="sibTrans" presStyleCnt="0"/>
      <dgm:spPr/>
    </dgm:pt>
    <dgm:pt modelId="{B2A21B5A-FAA7-494C-8CED-E1B83307BC4F}" type="pres">
      <dgm:prSet presAssocID="{DC9719B8-45E9-4390-A8AB-5A9C33C149B0}" presName="compNode" presStyleCnt="0"/>
      <dgm:spPr/>
    </dgm:pt>
    <dgm:pt modelId="{7D135937-8F8D-40CB-8EC6-55589A104851}" type="pres">
      <dgm:prSet presAssocID="{DC9719B8-45E9-4390-A8AB-5A9C33C149B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00018BC5-0133-4A34-AB3A-7DEB9DAD5D13}" type="pres">
      <dgm:prSet presAssocID="{DC9719B8-45E9-4390-A8AB-5A9C33C149B0}" presName="spaceRect" presStyleCnt="0"/>
      <dgm:spPr/>
    </dgm:pt>
    <dgm:pt modelId="{4CD69D5E-D1D9-475A-8A11-5A6EAFB085C8}" type="pres">
      <dgm:prSet presAssocID="{DC9719B8-45E9-4390-A8AB-5A9C33C149B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831E00-D8D5-4535-A570-9DDCE35DDC10}" srcId="{C5DB1754-6EF8-4D5F-9653-80F26D475C15}" destId="{14596A32-0967-41D6-AAE0-D5731D8E93F2}" srcOrd="1" destOrd="0" parTransId="{C86C93F5-B9F7-446F-BD94-6840B6FF7489}" sibTransId="{0F105BD2-7D89-47CC-B20F-7733CAAA5B63}"/>
    <dgm:cxn modelId="{6849E428-3265-4752-95A6-704BA8298B16}" type="presOf" srcId="{DC9719B8-45E9-4390-A8AB-5A9C33C149B0}" destId="{4CD69D5E-D1D9-475A-8A11-5A6EAFB085C8}" srcOrd="0" destOrd="0" presId="urn:microsoft.com/office/officeart/2018/2/layout/IconLabelList"/>
    <dgm:cxn modelId="{EE6F364F-B78A-4062-8C58-01D6858A5C6C}" type="presOf" srcId="{8DBB70EB-E4BC-4C0C-A0AA-636DBFA89AAF}" destId="{EFA292CD-408D-4073-B5EA-258269221E6A}" srcOrd="0" destOrd="0" presId="urn:microsoft.com/office/officeart/2018/2/layout/IconLabelList"/>
    <dgm:cxn modelId="{C97A2952-B507-4630-B62B-C206A4E000AE}" srcId="{C5DB1754-6EF8-4D5F-9653-80F26D475C15}" destId="{7132B657-7ECE-4C54-A7C6-51882039E6FD}" srcOrd="0" destOrd="0" parTransId="{906954B2-CA5E-455E-8302-C4C180512814}" sibTransId="{DAF20637-69C3-43F1-95E7-AC8566EDE542}"/>
    <dgm:cxn modelId="{E4042270-B70F-4521-8E65-23C78FDA2A9B}" srcId="{C5DB1754-6EF8-4D5F-9653-80F26D475C15}" destId="{DC9719B8-45E9-4390-A8AB-5A9C33C149B0}" srcOrd="4" destOrd="0" parTransId="{B3511A3B-6F1C-498B-A15A-615E3045961C}" sibTransId="{3197FCD5-442B-464E-B6C6-EF333DA3A5E3}"/>
    <dgm:cxn modelId="{6C7A8570-B2AE-4746-8F03-75D4AC5533CC}" srcId="{C5DB1754-6EF8-4D5F-9653-80F26D475C15}" destId="{DE1569D8-B024-4E56-ADCD-43BFAD98ED62}" srcOrd="3" destOrd="0" parTransId="{D76D5A93-0D27-4C33-A81B-B161DBE12B08}" sibTransId="{A6892140-092E-4866-A739-A750AF5D0150}"/>
    <dgm:cxn modelId="{A8A90F73-D140-4261-88A7-C21FD39F40DD}" type="presOf" srcId="{C5DB1754-6EF8-4D5F-9653-80F26D475C15}" destId="{1E9EB4F4-EAF2-4F5E-8644-0AD67B02A398}" srcOrd="0" destOrd="0" presId="urn:microsoft.com/office/officeart/2018/2/layout/IconLabelList"/>
    <dgm:cxn modelId="{4B94E673-2605-4BD9-9505-A461231D50CA}" type="presOf" srcId="{7132B657-7ECE-4C54-A7C6-51882039E6FD}" destId="{CFF1D6C5-B9A0-4AB9-BC32-B0349993C75F}" srcOrd="0" destOrd="0" presId="urn:microsoft.com/office/officeart/2018/2/layout/IconLabelList"/>
    <dgm:cxn modelId="{29C941BE-20F1-4C8F-9A44-654364444278}" srcId="{C5DB1754-6EF8-4D5F-9653-80F26D475C15}" destId="{8DBB70EB-E4BC-4C0C-A0AA-636DBFA89AAF}" srcOrd="2" destOrd="0" parTransId="{9835E7E0-D623-4CA4-9178-7AAC14B029FF}" sibTransId="{A37AA14B-79F2-42D0-B0AA-F0556D8DF383}"/>
    <dgm:cxn modelId="{42BD91C5-F3DF-4BA9-86B9-49D672C76090}" type="presOf" srcId="{DE1569D8-B024-4E56-ADCD-43BFAD98ED62}" destId="{40ABDE14-7B4A-4D4D-BB90-1643ECAD4373}" srcOrd="0" destOrd="0" presId="urn:microsoft.com/office/officeart/2018/2/layout/IconLabelList"/>
    <dgm:cxn modelId="{006A95DA-16E9-46E3-B37F-6CDAB817819E}" type="presOf" srcId="{14596A32-0967-41D6-AAE0-D5731D8E93F2}" destId="{99F66A0F-4CD3-4E7E-9E94-F428256D5FBE}" srcOrd="0" destOrd="0" presId="urn:microsoft.com/office/officeart/2018/2/layout/IconLabelList"/>
    <dgm:cxn modelId="{8A9203C0-6D58-4042-B824-1941B49018A6}" type="presParOf" srcId="{1E9EB4F4-EAF2-4F5E-8644-0AD67B02A398}" destId="{104D9013-3E90-4CBD-9E3C-D774C2FFE9DE}" srcOrd="0" destOrd="0" presId="urn:microsoft.com/office/officeart/2018/2/layout/IconLabelList"/>
    <dgm:cxn modelId="{4189F2B4-0C2B-4D00-8446-90B824FDE946}" type="presParOf" srcId="{104D9013-3E90-4CBD-9E3C-D774C2FFE9DE}" destId="{34C0E587-133D-4F67-B858-0596205D8314}" srcOrd="0" destOrd="0" presId="urn:microsoft.com/office/officeart/2018/2/layout/IconLabelList"/>
    <dgm:cxn modelId="{0026FFD9-5082-4463-BD15-7A3CEB5B7EBD}" type="presParOf" srcId="{104D9013-3E90-4CBD-9E3C-D774C2FFE9DE}" destId="{5FDE9A44-4AF9-4B94-974E-0EACEF86CCE8}" srcOrd="1" destOrd="0" presId="urn:microsoft.com/office/officeart/2018/2/layout/IconLabelList"/>
    <dgm:cxn modelId="{007D32DD-9443-45D1-9370-67E261AA091B}" type="presParOf" srcId="{104D9013-3E90-4CBD-9E3C-D774C2FFE9DE}" destId="{CFF1D6C5-B9A0-4AB9-BC32-B0349993C75F}" srcOrd="2" destOrd="0" presId="urn:microsoft.com/office/officeart/2018/2/layout/IconLabelList"/>
    <dgm:cxn modelId="{B0542DAE-B53F-4101-9E67-0120CDBBF239}" type="presParOf" srcId="{1E9EB4F4-EAF2-4F5E-8644-0AD67B02A398}" destId="{36551F48-ED85-4A33-BAF0-FB8324474C18}" srcOrd="1" destOrd="0" presId="urn:microsoft.com/office/officeart/2018/2/layout/IconLabelList"/>
    <dgm:cxn modelId="{E336A72B-6C4B-4A7E-9511-918AC4382DC4}" type="presParOf" srcId="{1E9EB4F4-EAF2-4F5E-8644-0AD67B02A398}" destId="{B8082CAC-9FEE-4197-B652-31720EAEEBE9}" srcOrd="2" destOrd="0" presId="urn:microsoft.com/office/officeart/2018/2/layout/IconLabelList"/>
    <dgm:cxn modelId="{A41F595F-86A4-418B-BC62-D06D74902E68}" type="presParOf" srcId="{B8082CAC-9FEE-4197-B652-31720EAEEBE9}" destId="{91F7BF68-6DE1-4F28-B260-08F61826134E}" srcOrd="0" destOrd="0" presId="urn:microsoft.com/office/officeart/2018/2/layout/IconLabelList"/>
    <dgm:cxn modelId="{F41F6E9B-37BC-4D8B-B1AC-EAB4476158E4}" type="presParOf" srcId="{B8082CAC-9FEE-4197-B652-31720EAEEBE9}" destId="{A06473CB-E177-457F-859E-CF5B7C563ED2}" srcOrd="1" destOrd="0" presId="urn:microsoft.com/office/officeart/2018/2/layout/IconLabelList"/>
    <dgm:cxn modelId="{F41C6CD9-D807-4415-8ABF-D77C07B1DDE4}" type="presParOf" srcId="{B8082CAC-9FEE-4197-B652-31720EAEEBE9}" destId="{99F66A0F-4CD3-4E7E-9E94-F428256D5FBE}" srcOrd="2" destOrd="0" presId="urn:microsoft.com/office/officeart/2018/2/layout/IconLabelList"/>
    <dgm:cxn modelId="{BCF7F326-7F98-42C5-94BE-714E81764832}" type="presParOf" srcId="{1E9EB4F4-EAF2-4F5E-8644-0AD67B02A398}" destId="{A4172CD7-DBC3-444E-9F00-DF0DD5B2CB21}" srcOrd="3" destOrd="0" presId="urn:microsoft.com/office/officeart/2018/2/layout/IconLabelList"/>
    <dgm:cxn modelId="{EF2AE26A-0C47-4943-9882-5A524CC12100}" type="presParOf" srcId="{1E9EB4F4-EAF2-4F5E-8644-0AD67B02A398}" destId="{1F070DCF-61EC-4CFC-B548-058DE95FF247}" srcOrd="4" destOrd="0" presId="urn:microsoft.com/office/officeart/2018/2/layout/IconLabelList"/>
    <dgm:cxn modelId="{445127F4-A454-429C-ADB8-201B2CFF5026}" type="presParOf" srcId="{1F070DCF-61EC-4CFC-B548-058DE95FF247}" destId="{7D603CEC-F272-4765-8479-CF868B65D911}" srcOrd="0" destOrd="0" presId="urn:microsoft.com/office/officeart/2018/2/layout/IconLabelList"/>
    <dgm:cxn modelId="{2FA7F69C-F963-46F7-9E93-BBB9EDB94F4D}" type="presParOf" srcId="{1F070DCF-61EC-4CFC-B548-058DE95FF247}" destId="{B03826BF-0DED-464C-B8FB-6A1ECC22EC8D}" srcOrd="1" destOrd="0" presId="urn:microsoft.com/office/officeart/2018/2/layout/IconLabelList"/>
    <dgm:cxn modelId="{FD1B55C1-C54D-4FD4-B708-C9C403B0F204}" type="presParOf" srcId="{1F070DCF-61EC-4CFC-B548-058DE95FF247}" destId="{EFA292CD-408D-4073-B5EA-258269221E6A}" srcOrd="2" destOrd="0" presId="urn:microsoft.com/office/officeart/2018/2/layout/IconLabelList"/>
    <dgm:cxn modelId="{106AE261-069D-4F53-B9A3-32A2D06C0185}" type="presParOf" srcId="{1E9EB4F4-EAF2-4F5E-8644-0AD67B02A398}" destId="{AB65915D-E98E-4469-9501-8E9D9B44BC61}" srcOrd="5" destOrd="0" presId="urn:microsoft.com/office/officeart/2018/2/layout/IconLabelList"/>
    <dgm:cxn modelId="{4DD24095-8824-493B-955B-FB20622A9347}" type="presParOf" srcId="{1E9EB4F4-EAF2-4F5E-8644-0AD67B02A398}" destId="{0C7E9DBA-752D-4322-B08D-5B92145C9E54}" srcOrd="6" destOrd="0" presId="urn:microsoft.com/office/officeart/2018/2/layout/IconLabelList"/>
    <dgm:cxn modelId="{3F1D01DA-CF9C-49E4-BCBA-D2215C57280D}" type="presParOf" srcId="{0C7E9DBA-752D-4322-B08D-5B92145C9E54}" destId="{5AC19FCC-AFF3-4491-B94D-DFCB0BCB309E}" srcOrd="0" destOrd="0" presId="urn:microsoft.com/office/officeart/2018/2/layout/IconLabelList"/>
    <dgm:cxn modelId="{A6DEDF29-F891-437A-81EF-4550D79DEAB9}" type="presParOf" srcId="{0C7E9DBA-752D-4322-B08D-5B92145C9E54}" destId="{C741AF50-CCEF-48C7-A7F6-7B492A944302}" srcOrd="1" destOrd="0" presId="urn:microsoft.com/office/officeart/2018/2/layout/IconLabelList"/>
    <dgm:cxn modelId="{66A67960-7080-47D1-8C58-46ED713616E5}" type="presParOf" srcId="{0C7E9DBA-752D-4322-B08D-5B92145C9E54}" destId="{40ABDE14-7B4A-4D4D-BB90-1643ECAD4373}" srcOrd="2" destOrd="0" presId="urn:microsoft.com/office/officeart/2018/2/layout/IconLabelList"/>
    <dgm:cxn modelId="{22545B3F-4C39-46CE-B5F2-08AF3A7FD10F}" type="presParOf" srcId="{1E9EB4F4-EAF2-4F5E-8644-0AD67B02A398}" destId="{5E79B642-90AD-4925-A437-7B5F909A6E41}" srcOrd="7" destOrd="0" presId="urn:microsoft.com/office/officeart/2018/2/layout/IconLabelList"/>
    <dgm:cxn modelId="{92D1C15B-6AFE-4968-BF4D-DE526AEC96CF}" type="presParOf" srcId="{1E9EB4F4-EAF2-4F5E-8644-0AD67B02A398}" destId="{B2A21B5A-FAA7-494C-8CED-E1B83307BC4F}" srcOrd="8" destOrd="0" presId="urn:microsoft.com/office/officeart/2018/2/layout/IconLabelList"/>
    <dgm:cxn modelId="{1C640C6C-F986-47DB-8137-8643DD4461FA}" type="presParOf" srcId="{B2A21B5A-FAA7-494C-8CED-E1B83307BC4F}" destId="{7D135937-8F8D-40CB-8EC6-55589A104851}" srcOrd="0" destOrd="0" presId="urn:microsoft.com/office/officeart/2018/2/layout/IconLabelList"/>
    <dgm:cxn modelId="{A29CE750-E516-48F2-BA8D-4ED6444367E6}" type="presParOf" srcId="{B2A21B5A-FAA7-494C-8CED-E1B83307BC4F}" destId="{00018BC5-0133-4A34-AB3A-7DEB9DAD5D13}" srcOrd="1" destOrd="0" presId="urn:microsoft.com/office/officeart/2018/2/layout/IconLabelList"/>
    <dgm:cxn modelId="{3FC2FB38-932E-4F07-9E08-B39BA6822BF2}" type="presParOf" srcId="{B2A21B5A-FAA7-494C-8CED-E1B83307BC4F}" destId="{4CD69D5E-D1D9-475A-8A11-5A6EAFB085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0E587-133D-4F67-B858-0596205D8314}">
      <dsp:nvSpPr>
        <dsp:cNvPr id="0" name=""/>
        <dsp:cNvSpPr/>
      </dsp:nvSpPr>
      <dsp:spPr>
        <a:xfrm>
          <a:off x="611446" y="301226"/>
          <a:ext cx="791015" cy="7910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1D6C5-B9A0-4AB9-BC32-B0349993C75F}">
      <dsp:nvSpPr>
        <dsp:cNvPr id="0" name=""/>
        <dsp:cNvSpPr/>
      </dsp:nvSpPr>
      <dsp:spPr>
        <a:xfrm>
          <a:off x="128048" y="1393994"/>
          <a:ext cx="1757812" cy="900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Image classification models can help in real-time decision making for </a:t>
          </a:r>
          <a:r>
            <a:rPr lang="en-US" sz="1100" b="1" kern="1200"/>
            <a:t>autonomous driving</a:t>
          </a:r>
          <a:r>
            <a:rPr lang="en-US" sz="1100" kern="1200"/>
            <a:t> by identifying and classifying road signs and obstacles.</a:t>
          </a:r>
        </a:p>
      </dsp:txBody>
      <dsp:txXfrm>
        <a:off x="128048" y="1393994"/>
        <a:ext cx="1757812" cy="900878"/>
      </dsp:txXfrm>
    </dsp:sp>
    <dsp:sp modelId="{91F7BF68-6DE1-4F28-B260-08F61826134E}">
      <dsp:nvSpPr>
        <dsp:cNvPr id="0" name=""/>
        <dsp:cNvSpPr/>
      </dsp:nvSpPr>
      <dsp:spPr>
        <a:xfrm>
          <a:off x="2676876" y="301226"/>
          <a:ext cx="791015" cy="791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66A0F-4CD3-4E7E-9E94-F428256D5FBE}">
      <dsp:nvSpPr>
        <dsp:cNvPr id="0" name=""/>
        <dsp:cNvSpPr/>
      </dsp:nvSpPr>
      <dsp:spPr>
        <a:xfrm>
          <a:off x="2193477" y="1393994"/>
          <a:ext cx="1757812" cy="900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They can help diagnose health conditions by using </a:t>
          </a:r>
          <a:r>
            <a:rPr lang="en-US" sz="1100" b="1" kern="1200"/>
            <a:t>medical imaging</a:t>
          </a:r>
          <a:r>
            <a:rPr lang="en-US" sz="1100" kern="1200"/>
            <a:t> to classify tumors, fractures and infections.</a:t>
          </a:r>
        </a:p>
      </dsp:txBody>
      <dsp:txXfrm>
        <a:off x="2193477" y="1393994"/>
        <a:ext cx="1757812" cy="900878"/>
      </dsp:txXfrm>
    </dsp:sp>
    <dsp:sp modelId="{7D603CEC-F272-4765-8479-CF868B65D911}">
      <dsp:nvSpPr>
        <dsp:cNvPr id="0" name=""/>
        <dsp:cNvSpPr/>
      </dsp:nvSpPr>
      <dsp:spPr>
        <a:xfrm>
          <a:off x="4742305" y="301226"/>
          <a:ext cx="791015" cy="7910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292CD-408D-4073-B5EA-258269221E6A}">
      <dsp:nvSpPr>
        <dsp:cNvPr id="0" name=""/>
        <dsp:cNvSpPr/>
      </dsp:nvSpPr>
      <dsp:spPr>
        <a:xfrm>
          <a:off x="4258907" y="1393994"/>
          <a:ext cx="1757812" cy="900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They can also help to identify and classify unusual activity or unauthorized access in </a:t>
          </a:r>
          <a:r>
            <a:rPr lang="en-US" sz="1100" b="1" kern="1200"/>
            <a:t>video surveillance</a:t>
          </a:r>
          <a:r>
            <a:rPr lang="en-US" sz="1100" kern="1200"/>
            <a:t>.</a:t>
          </a:r>
        </a:p>
      </dsp:txBody>
      <dsp:txXfrm>
        <a:off x="4258907" y="1393994"/>
        <a:ext cx="1757812" cy="900878"/>
      </dsp:txXfrm>
    </dsp:sp>
    <dsp:sp modelId="{5AC19FCC-AFF3-4491-B94D-DFCB0BCB309E}">
      <dsp:nvSpPr>
        <dsp:cNvPr id="0" name=""/>
        <dsp:cNvSpPr/>
      </dsp:nvSpPr>
      <dsp:spPr>
        <a:xfrm>
          <a:off x="1644161" y="2734326"/>
          <a:ext cx="791015" cy="7910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BDE14-7B4A-4D4D-BB90-1643ECAD4373}">
      <dsp:nvSpPr>
        <dsp:cNvPr id="0" name=""/>
        <dsp:cNvSpPr/>
      </dsp:nvSpPr>
      <dsp:spPr>
        <a:xfrm>
          <a:off x="1160762" y="3827094"/>
          <a:ext cx="1757812" cy="900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These models can help identify, classify and interpret images of labels for </a:t>
          </a:r>
          <a:r>
            <a:rPr lang="en-US" sz="1100" b="1" kern="1200"/>
            <a:t>automatic tracking</a:t>
          </a:r>
          <a:r>
            <a:rPr lang="en-US" sz="1100" kern="1200"/>
            <a:t>.</a:t>
          </a:r>
        </a:p>
      </dsp:txBody>
      <dsp:txXfrm>
        <a:off x="1160762" y="3827094"/>
        <a:ext cx="1757812" cy="900878"/>
      </dsp:txXfrm>
    </dsp:sp>
    <dsp:sp modelId="{7D135937-8F8D-40CB-8EC6-55589A104851}">
      <dsp:nvSpPr>
        <dsp:cNvPr id="0" name=""/>
        <dsp:cNvSpPr/>
      </dsp:nvSpPr>
      <dsp:spPr>
        <a:xfrm>
          <a:off x="3709591" y="2734326"/>
          <a:ext cx="791015" cy="7910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69D5E-D1D9-475A-8A11-5A6EAFB085C8}">
      <dsp:nvSpPr>
        <dsp:cNvPr id="0" name=""/>
        <dsp:cNvSpPr/>
      </dsp:nvSpPr>
      <dsp:spPr>
        <a:xfrm>
          <a:off x="3226192" y="3827094"/>
          <a:ext cx="1757812" cy="900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They can help manufacturing companies to detect defects, anomalies, or inconsistencies in products during </a:t>
          </a:r>
          <a:r>
            <a:rPr lang="en-US" sz="1100" b="1" kern="1200"/>
            <a:t>quality control</a:t>
          </a:r>
          <a:r>
            <a:rPr lang="en-US" sz="1100" kern="1200"/>
            <a:t>.</a:t>
          </a:r>
        </a:p>
      </dsp:txBody>
      <dsp:txXfrm>
        <a:off x="3226192" y="3827094"/>
        <a:ext cx="1757812" cy="900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1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5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5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7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3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8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0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7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1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8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23D0B-B452-6D00-2CF2-A74EEFF95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3397649" cy="3303764"/>
          </a:xfrm>
        </p:spPr>
        <p:txBody>
          <a:bodyPr anchor="t">
            <a:normAutofit/>
          </a:bodyPr>
          <a:lstStyle/>
          <a:p>
            <a:r>
              <a:rPr lang="en-US" sz="4800"/>
              <a:t>Image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DDE4D-B921-C931-BCBB-77EC95CE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354633"/>
            <a:ext cx="3397649" cy="1706533"/>
          </a:xfrm>
        </p:spPr>
        <p:txBody>
          <a:bodyPr anchor="t">
            <a:normAutofit/>
          </a:bodyPr>
          <a:lstStyle/>
          <a:p>
            <a:r>
              <a:rPr lang="en-US"/>
              <a:t>Presented by Ama Ananaba &amp; Anthony Iwu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6AEF7D1C-48B9-8E23-E3E6-817DB6CD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13"/>
          <a:stretch>
            <a:fillRect/>
          </a:stretch>
        </p:blipFill>
        <p:spPr>
          <a:xfrm>
            <a:off x="4119154" y="965741"/>
            <a:ext cx="7551931" cy="42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13120-D628-01B5-1CC0-3BEB8EE0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Procedure for Image Classifier creation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96C1F7-EC16-9CEB-4E70-3AB2CF117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en-US" dirty="0"/>
              <a:t>Create an Azure student account </a:t>
            </a:r>
          </a:p>
          <a:p>
            <a:r>
              <a:rPr lang="en-US" dirty="0"/>
              <a:t>Create a new project and give it a title [</a:t>
            </a:r>
            <a:r>
              <a:rPr lang="en-US" dirty="0" err="1"/>
              <a:t>Ama_Anthony</a:t>
            </a:r>
            <a:r>
              <a:rPr lang="en-US" dirty="0"/>
              <a:t>]</a:t>
            </a:r>
          </a:p>
          <a:p>
            <a:r>
              <a:rPr lang="en-US" dirty="0"/>
              <a:t>Set the type of model as “Classification” and set up other specifications accordingly</a:t>
            </a:r>
          </a:p>
          <a:p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12A4D0-2DAE-0B9E-F374-07764011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5" t="2" r="31249" b="-3"/>
          <a:stretch>
            <a:fillRect/>
          </a:stretch>
        </p:blipFill>
        <p:spPr>
          <a:xfrm>
            <a:off x="3995225" y="978408"/>
            <a:ext cx="7287064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90ABF-626A-9E61-CA14-C99B42AA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US" sz="4000" dirty="0"/>
              <a:t>Training Phase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82BBB5-07E7-AFE8-2FFF-8CD1BA8D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3 to 6 categories of classification for the model</a:t>
            </a:r>
          </a:p>
          <a:p>
            <a:r>
              <a:rPr lang="en-US" dirty="0"/>
              <a:t>Train the model using 5 tagged images for each category (Supervised training)</a:t>
            </a:r>
          </a:p>
          <a:p>
            <a:r>
              <a:rPr lang="en-US" dirty="0"/>
              <a:t>Repeat the training for 5 iterations and record the performances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B16C011D-4B45-C8E2-DCC4-7E3F231B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40" r="5574" b="-1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9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F6E34-F66A-ACF7-3B9B-23DA3E8B0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 Performance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FD41AA-9F5B-74B4-8232-302948DB4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en-US" dirty="0"/>
              <a:t>After running all 5 iterations, ensure the model performance is consistent</a:t>
            </a:r>
          </a:p>
          <a:p>
            <a:r>
              <a:rPr lang="en-US" dirty="0"/>
              <a:t>Ensure that KPIs (Key Performance Indicators) are above 80%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3F3F69-BE9F-8302-D701-4BFBE9BD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7" t="-75" r="24549" b="74"/>
          <a:stretch>
            <a:fillRect/>
          </a:stretch>
        </p:blipFill>
        <p:spPr>
          <a:xfrm>
            <a:off x="3841602" y="946502"/>
            <a:ext cx="7829190" cy="51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7B35B-4885-3FEB-FAE0-933ACF11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US" sz="4000" dirty="0"/>
              <a:t>Testing Phase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9771D6-1DF6-35DF-03F6-0FB7DE946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Ensure to use an image that is untagged and uncategorized by the model</a:t>
            </a:r>
          </a:p>
          <a:p>
            <a:r>
              <a:rPr lang="en-US" dirty="0"/>
              <a:t>Upload the image into the test field and run the model</a:t>
            </a:r>
          </a:p>
          <a:p>
            <a:r>
              <a:rPr lang="en-US" dirty="0"/>
              <a:t>The model, if calibrated properly, should classify the new image with minimal error</a:t>
            </a:r>
          </a:p>
        </p:txBody>
      </p:sp>
      <p:pic>
        <p:nvPicPr>
          <p:cNvPr id="5" name="Content Placeholder 4" descr="A screen shot of a black shirt&#10;&#10;AI-generated content may be incorrect.">
            <a:extLst>
              <a:ext uri="{FF2B5EF4-FFF2-40B4-BE49-F238E27FC236}">
                <a16:creationId xmlns:a16="http://schemas.microsoft.com/office/drawing/2014/main" id="{10FCDC3B-C430-C68A-4EE0-BB765B2E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3" r="4721"/>
          <a:stretch>
            <a:fillRect/>
          </a:stretch>
        </p:blipFill>
        <p:spPr>
          <a:xfrm>
            <a:off x="3854548" y="974834"/>
            <a:ext cx="8159261" cy="53750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7111B4-4B62-22AA-6D7F-F5B3657D78DB}"/>
              </a:ext>
            </a:extLst>
          </p:cNvPr>
          <p:cNvSpPr/>
          <p:nvPr/>
        </p:nvSpPr>
        <p:spPr>
          <a:xfrm>
            <a:off x="10195560" y="4743450"/>
            <a:ext cx="1818249" cy="2971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6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8D43-7FBE-B1B4-04C1-7B84A6BE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33649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Applications of Image Classification Models in Enterprises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3541F1-A144-080A-645A-862D73E52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250590"/>
              </p:ext>
            </p:extLst>
          </p:nvPr>
        </p:nvGraphicFramePr>
        <p:xfrm>
          <a:off x="5532120" y="978408"/>
          <a:ext cx="614476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28879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249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Bierstadt</vt:lpstr>
      <vt:lpstr>GestaltVTI</vt:lpstr>
      <vt:lpstr>Image Classifier</vt:lpstr>
      <vt:lpstr>Procedure for Image Classifier creation</vt:lpstr>
      <vt:lpstr>Training Phase</vt:lpstr>
      <vt:lpstr>Model Performance</vt:lpstr>
      <vt:lpstr>Testing Phase</vt:lpstr>
      <vt:lpstr>Applications of Image Classification Models in Enterprises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 Ananaba</dc:creator>
  <cp:lastModifiedBy>Ama Ananaba</cp:lastModifiedBy>
  <cp:revision>1</cp:revision>
  <dcterms:created xsi:type="dcterms:W3CDTF">2025-05-27T20:33:06Z</dcterms:created>
  <dcterms:modified xsi:type="dcterms:W3CDTF">2025-05-27T21:58:54Z</dcterms:modified>
</cp:coreProperties>
</file>